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6" r:id="rId6"/>
    <p:sldId id="267" r:id="rId7"/>
    <p:sldId id="268" r:id="rId8"/>
    <p:sldId id="269" r:id="rId9"/>
    <p:sldId id="261" r:id="rId10"/>
    <p:sldId id="262" r:id="rId11"/>
    <p:sldId id="263" r:id="rId12"/>
    <p:sldId id="264" r:id="rId13"/>
    <p:sldId id="265" r:id="rId14"/>
    <p:sldId id="270" r:id="rId15"/>
  </p:sldIdLst>
  <p:sldSz cx="12192000" cy="6858000"/>
  <p:notesSz cx="6858000" cy="9144000"/>
  <p:embeddedFontLst>
    <p:embeddedFont>
      <p:font typeface="Calibri Light" panose="020F0302020204030204" pitchFamily="34" charset="0"/>
      <p:regular r:id="rId16"/>
      <p:italic r:id="rId17"/>
    </p:embeddedFont>
    <p:embeddedFont>
      <p:font typeface="Concourse" pitchFamily="50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0D9E-0C81-4CD8-80FF-A0857C20BB0B}" type="datetimeFigureOut">
              <a:rPr lang="en-IN" smtClean="0"/>
              <a:t>20-04-2016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0B65-854D-4E11-B3F9-8BAB4B2035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973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0D9E-0C81-4CD8-80FF-A0857C20BB0B}" type="datetimeFigureOut">
              <a:rPr lang="en-IN" smtClean="0"/>
              <a:t>20-04-2016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0B65-854D-4E11-B3F9-8BAB4B2035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9713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0D9E-0C81-4CD8-80FF-A0857C20BB0B}" type="datetimeFigureOut">
              <a:rPr lang="en-IN" smtClean="0"/>
              <a:t>20-04-2016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0B65-854D-4E11-B3F9-8BAB4B2035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992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0D9E-0C81-4CD8-80FF-A0857C20BB0B}" type="datetimeFigureOut">
              <a:rPr lang="en-IN" smtClean="0"/>
              <a:t>20-04-2016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0B65-854D-4E11-B3F9-8BAB4B2035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2510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0D9E-0C81-4CD8-80FF-A0857C20BB0B}" type="datetimeFigureOut">
              <a:rPr lang="en-IN" smtClean="0"/>
              <a:t>20-04-2016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0B65-854D-4E11-B3F9-8BAB4B2035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5620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0D9E-0C81-4CD8-80FF-A0857C20BB0B}" type="datetimeFigureOut">
              <a:rPr lang="en-IN" smtClean="0"/>
              <a:t>20-04-2016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0B65-854D-4E11-B3F9-8BAB4B2035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6065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0D9E-0C81-4CD8-80FF-A0857C20BB0B}" type="datetimeFigureOut">
              <a:rPr lang="en-IN" smtClean="0"/>
              <a:t>20-04-2016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0B65-854D-4E11-B3F9-8BAB4B2035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933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0D9E-0C81-4CD8-80FF-A0857C20BB0B}" type="datetimeFigureOut">
              <a:rPr lang="en-IN" smtClean="0"/>
              <a:t>20-04-2016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0B65-854D-4E11-B3F9-8BAB4B2035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9131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0D9E-0C81-4CD8-80FF-A0857C20BB0B}" type="datetimeFigureOut">
              <a:rPr lang="en-IN" smtClean="0"/>
              <a:t>20-04-2016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0B65-854D-4E11-B3F9-8BAB4B2035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892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0D9E-0C81-4CD8-80FF-A0857C20BB0B}" type="datetimeFigureOut">
              <a:rPr lang="en-IN" smtClean="0"/>
              <a:t>20-04-2016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0B65-854D-4E11-B3F9-8BAB4B2035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5216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0D9E-0C81-4CD8-80FF-A0857C20BB0B}" type="datetimeFigureOut">
              <a:rPr lang="en-IN" smtClean="0"/>
              <a:t>20-04-2016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0B65-854D-4E11-B3F9-8BAB4B2035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6993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70D9E-0C81-4CD8-80FF-A0857C20BB0B}" type="datetimeFigureOut">
              <a:rPr lang="en-IN" smtClean="0"/>
              <a:t>20-04-2016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60B65-854D-4E11-B3F9-8BAB4B2035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205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08123" y="1477108"/>
            <a:ext cx="334258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cap="small" dirty="0" smtClean="0">
                <a:solidFill>
                  <a:schemeClr val="bg1"/>
                </a:solidFill>
                <a:latin typeface="Concourse" pitchFamily="50" charset="0"/>
              </a:rPr>
              <a:t>IOYou</a:t>
            </a:r>
            <a:endParaRPr lang="en-IN" sz="8800" cap="small" dirty="0">
              <a:solidFill>
                <a:schemeClr val="bg1"/>
              </a:solidFill>
              <a:latin typeface="Concourse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22309" y="2923658"/>
            <a:ext cx="312624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cap="small" dirty="0" smtClean="0">
                <a:solidFill>
                  <a:schemeClr val="bg1">
                    <a:lumMod val="50000"/>
                  </a:schemeClr>
                </a:solidFill>
                <a:latin typeface="Concourse" pitchFamily="50" charset="0"/>
              </a:rPr>
              <a:t>DBMS  Project</a:t>
            </a:r>
          </a:p>
          <a:p>
            <a:pPr algn="r"/>
            <a:endParaRPr lang="en-US" sz="3600" cap="small" dirty="0" smtClean="0">
              <a:solidFill>
                <a:schemeClr val="bg1">
                  <a:lumMod val="50000"/>
                </a:schemeClr>
              </a:solidFill>
              <a:latin typeface="Concourse" pitchFamily="50" charset="0"/>
            </a:endParaRPr>
          </a:p>
          <a:p>
            <a:pPr algn="r"/>
            <a:r>
              <a:rPr lang="en-US" sz="2400" cap="small" dirty="0" err="1" smtClean="0">
                <a:solidFill>
                  <a:schemeClr val="bg1">
                    <a:lumMod val="50000"/>
                  </a:schemeClr>
                </a:solidFill>
                <a:latin typeface="Concourse" pitchFamily="50" charset="0"/>
              </a:rPr>
              <a:t>Prasanna</a:t>
            </a:r>
            <a:r>
              <a:rPr lang="en-US" sz="2400" cap="small" dirty="0" smtClean="0">
                <a:solidFill>
                  <a:schemeClr val="bg1">
                    <a:lumMod val="50000"/>
                  </a:schemeClr>
                </a:solidFill>
                <a:latin typeface="Concourse" pitchFamily="50" charset="0"/>
              </a:rPr>
              <a:t> Natarajan</a:t>
            </a:r>
          </a:p>
          <a:p>
            <a:pPr algn="r"/>
            <a:r>
              <a:rPr lang="en-US" sz="2400" cap="small" dirty="0">
                <a:solidFill>
                  <a:schemeClr val="bg1">
                    <a:lumMod val="50000"/>
                  </a:schemeClr>
                </a:solidFill>
                <a:latin typeface="Concourse" pitchFamily="50" charset="0"/>
              </a:rPr>
              <a:t>	</a:t>
            </a:r>
            <a:r>
              <a:rPr lang="en-US" sz="2400" cap="small" dirty="0" smtClean="0">
                <a:solidFill>
                  <a:schemeClr val="bg1">
                    <a:lumMod val="50000"/>
                  </a:schemeClr>
                </a:solidFill>
                <a:latin typeface="Concourse" pitchFamily="50" charset="0"/>
              </a:rPr>
              <a:t>1410110298</a:t>
            </a:r>
          </a:p>
          <a:p>
            <a:pPr algn="r"/>
            <a:r>
              <a:rPr lang="en-US" sz="2400" cap="small" dirty="0" smtClean="0">
                <a:solidFill>
                  <a:schemeClr val="bg1">
                    <a:lumMod val="50000"/>
                  </a:schemeClr>
                </a:solidFill>
                <a:latin typeface="Concourse" pitchFamily="50" charset="0"/>
              </a:rPr>
              <a:t>Vedant Chakravarthy</a:t>
            </a:r>
          </a:p>
          <a:p>
            <a:pPr algn="r"/>
            <a:r>
              <a:rPr lang="en-US" sz="2400" cap="small" dirty="0">
                <a:solidFill>
                  <a:schemeClr val="bg1">
                    <a:lumMod val="50000"/>
                  </a:schemeClr>
                </a:solidFill>
                <a:latin typeface="Concourse" pitchFamily="50" charset="0"/>
              </a:rPr>
              <a:t>	</a:t>
            </a:r>
            <a:r>
              <a:rPr lang="en-US" sz="2400" cap="small" dirty="0" smtClean="0">
                <a:solidFill>
                  <a:schemeClr val="bg1">
                    <a:lumMod val="50000"/>
                  </a:schemeClr>
                </a:solidFill>
                <a:latin typeface="Concourse" pitchFamily="50" charset="0"/>
              </a:rPr>
              <a:t>1410110489</a:t>
            </a:r>
            <a:endParaRPr lang="en-IN" sz="2400" cap="small" dirty="0">
              <a:solidFill>
                <a:schemeClr val="bg1">
                  <a:lumMod val="50000"/>
                </a:schemeClr>
              </a:solidFill>
              <a:latin typeface="Concourse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62" y="686027"/>
            <a:ext cx="5485946" cy="548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2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1038034"/>
            <a:ext cx="10515600" cy="619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oncourse" pitchFamily="50" charset="0"/>
              </a:rPr>
              <a:t>Login</a:t>
            </a:r>
            <a:endParaRPr lang="en-IN" b="1" dirty="0">
              <a:solidFill>
                <a:schemeClr val="bg1">
                  <a:lumMod val="85000"/>
                </a:schemeClr>
              </a:solidFill>
              <a:latin typeface="Concourse" pitchFamily="50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619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small" smtClean="0">
                <a:solidFill>
                  <a:schemeClr val="bg1">
                    <a:lumMod val="85000"/>
                  </a:schemeClr>
                </a:solidFill>
                <a:latin typeface="Concourse" pitchFamily="50" charset="0"/>
              </a:rPr>
              <a:t>Deployment</a:t>
            </a:r>
            <a:endParaRPr lang="en-IN" b="1" cap="small" dirty="0">
              <a:solidFill>
                <a:schemeClr val="bg1">
                  <a:lumMod val="85000"/>
                </a:schemeClr>
              </a:solidFill>
              <a:latin typeface="Concourse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221" y="2208627"/>
            <a:ext cx="2180053" cy="38756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686" y="2208627"/>
            <a:ext cx="2198443" cy="3908343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165231" y="4135900"/>
            <a:ext cx="4797083" cy="225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4578448" y="2658572"/>
            <a:ext cx="27150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ncourse" pitchFamily="50" charset="0"/>
              </a:rPr>
              <a:t>Logs user in and keeps user logged in, one login per device</a:t>
            </a:r>
          </a:p>
          <a:p>
            <a:r>
              <a:rPr lang="en-US" dirty="0" smtClean="0">
                <a:solidFill>
                  <a:schemeClr val="bg1"/>
                </a:solidFill>
                <a:latin typeface="Concourse" pitchFamily="50" charset="0"/>
              </a:rPr>
              <a:t>Adds user details to online login table</a:t>
            </a:r>
            <a:endParaRPr lang="en-IN" dirty="0">
              <a:solidFill>
                <a:schemeClr val="bg1"/>
              </a:solidFill>
              <a:latin typeface="Concours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88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1038034"/>
            <a:ext cx="10515600" cy="619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oncourse" pitchFamily="50" charset="0"/>
              </a:rPr>
              <a:t>Add an IOYou transaction</a:t>
            </a:r>
            <a:endParaRPr lang="en-IN" b="1" dirty="0">
              <a:solidFill>
                <a:schemeClr val="bg1">
                  <a:lumMod val="85000"/>
                </a:schemeClr>
              </a:solidFill>
              <a:latin typeface="Concourse" pitchFamily="50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619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small" smtClean="0">
                <a:solidFill>
                  <a:schemeClr val="bg1">
                    <a:lumMod val="85000"/>
                  </a:schemeClr>
                </a:solidFill>
                <a:latin typeface="Concourse" pitchFamily="50" charset="0"/>
              </a:rPr>
              <a:t>Deployment</a:t>
            </a:r>
            <a:endParaRPr lang="en-IN" b="1" cap="small" dirty="0">
              <a:solidFill>
                <a:schemeClr val="bg1">
                  <a:lumMod val="85000"/>
                </a:schemeClr>
              </a:solidFill>
              <a:latin typeface="Concourse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590" y="2110152"/>
            <a:ext cx="2393706" cy="4255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817" y="2110152"/>
            <a:ext cx="2393706" cy="4255477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179298" y="4895557"/>
            <a:ext cx="4916292" cy="168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/>
          <p:cNvSpPr txBox="1"/>
          <p:nvPr/>
        </p:nvSpPr>
        <p:spPr>
          <a:xfrm>
            <a:off x="4578448" y="2658572"/>
            <a:ext cx="27150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ncourse" pitchFamily="50" charset="0"/>
              </a:rPr>
              <a:t>Transaction completed offline and data added to offline table</a:t>
            </a:r>
          </a:p>
          <a:p>
            <a:r>
              <a:rPr lang="en-US" dirty="0" smtClean="0">
                <a:solidFill>
                  <a:schemeClr val="bg1"/>
                </a:solidFill>
                <a:latin typeface="Concourse" pitchFamily="50" charset="0"/>
              </a:rPr>
              <a:t>Data also uploaded to local Debt table</a:t>
            </a:r>
            <a:endParaRPr lang="en-IN" dirty="0">
              <a:solidFill>
                <a:schemeClr val="bg1"/>
              </a:solidFill>
              <a:latin typeface="Concours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46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1038034"/>
            <a:ext cx="10515600" cy="619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oncourse" pitchFamily="50" charset="0"/>
              </a:rPr>
              <a:t>Synchronize</a:t>
            </a:r>
            <a:endParaRPr lang="en-IN" b="1" dirty="0">
              <a:solidFill>
                <a:schemeClr val="bg1">
                  <a:lumMod val="85000"/>
                </a:schemeClr>
              </a:solidFill>
              <a:latin typeface="Concourse" pitchFamily="50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619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small" smtClean="0">
                <a:solidFill>
                  <a:schemeClr val="bg1">
                    <a:lumMod val="85000"/>
                  </a:schemeClr>
                </a:solidFill>
                <a:latin typeface="Concourse" pitchFamily="50" charset="0"/>
              </a:rPr>
              <a:t>Deployment</a:t>
            </a:r>
            <a:endParaRPr lang="en-IN" b="1" cap="small" dirty="0">
              <a:solidFill>
                <a:schemeClr val="bg1">
                  <a:lumMod val="85000"/>
                </a:schemeClr>
              </a:solidFill>
              <a:latin typeface="Concourse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448" y="2082017"/>
            <a:ext cx="2302706" cy="4093699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192172" y="2335237"/>
            <a:ext cx="3545059" cy="140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7976382" y="2363377"/>
            <a:ext cx="31652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ncourse" pitchFamily="50" charset="0"/>
              </a:rPr>
              <a:t>Two operations occur here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Concourse" pitchFamily="50" charset="0"/>
              </a:rPr>
              <a:t>Up synchronize synchronizes all transactions in the local table that have not yet synchronized into the online table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Concourse" pitchFamily="50" charset="0"/>
              </a:rPr>
              <a:t>Down synchronize synchronizes all transactions that exist in the online table related to this particular user that do not exist in the local table</a:t>
            </a:r>
            <a:endParaRPr lang="en-IN" dirty="0">
              <a:solidFill>
                <a:schemeClr val="bg1"/>
              </a:solidFill>
              <a:latin typeface="Concours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3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961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small" dirty="0" smtClean="0">
                <a:solidFill>
                  <a:schemeClr val="bg1">
                    <a:lumMod val="85000"/>
                  </a:schemeClr>
                </a:solidFill>
                <a:latin typeface="Concourse" pitchFamily="50" charset="0"/>
              </a:rPr>
              <a:t>Deployment</a:t>
            </a:r>
            <a:endParaRPr lang="en-IN" b="1" cap="small" dirty="0">
              <a:solidFill>
                <a:schemeClr val="bg1">
                  <a:lumMod val="85000"/>
                </a:schemeClr>
              </a:solidFill>
              <a:latin typeface="Concourse" pitchFamily="50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038034"/>
            <a:ext cx="10515600" cy="619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oncourse" pitchFamily="50" charset="0"/>
              </a:rPr>
              <a:t>Debt</a:t>
            </a:r>
            <a:endParaRPr lang="en-IN" b="1" dirty="0">
              <a:solidFill>
                <a:schemeClr val="bg1">
                  <a:lumMod val="85000"/>
                </a:schemeClr>
              </a:solidFill>
              <a:latin typeface="Concourse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235" y="2011679"/>
            <a:ext cx="2449097" cy="435395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812345" y="4290646"/>
            <a:ext cx="3995224" cy="196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8217657" y="3588489"/>
            <a:ext cx="3334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ncourse" pitchFamily="50" charset="0"/>
              </a:rPr>
              <a:t>Locally, a Debt table records the net amounts due between two parties involving the user and keeps the net debt in a table</a:t>
            </a:r>
            <a:endParaRPr lang="en-IN" dirty="0">
              <a:solidFill>
                <a:schemeClr val="bg1"/>
              </a:solidFill>
              <a:latin typeface="Concours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78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19194"/>
            <a:ext cx="10515600" cy="619613"/>
          </a:xfrm>
        </p:spPr>
        <p:txBody>
          <a:bodyPr>
            <a:noAutofit/>
          </a:bodyPr>
          <a:lstStyle/>
          <a:p>
            <a:pPr algn="ctr"/>
            <a:r>
              <a:rPr lang="en-US" sz="5400" b="1" cap="small" dirty="0" smtClean="0">
                <a:solidFill>
                  <a:schemeClr val="bg1">
                    <a:lumMod val="85000"/>
                  </a:schemeClr>
                </a:solidFill>
                <a:latin typeface="Concourse" pitchFamily="50" charset="0"/>
              </a:rPr>
              <a:t>End</a:t>
            </a:r>
            <a:endParaRPr lang="en-IN" sz="5400" b="1" cap="small" dirty="0">
              <a:solidFill>
                <a:schemeClr val="bg1">
                  <a:lumMod val="85000"/>
                </a:schemeClr>
              </a:solidFill>
              <a:latin typeface="Concours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4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oncourse" pitchFamily="50" charset="0"/>
              </a:rPr>
              <a:t>Project Statement</a:t>
            </a:r>
            <a:endParaRPr lang="en-IN" b="1" dirty="0">
              <a:solidFill>
                <a:schemeClr val="bg1">
                  <a:lumMod val="85000"/>
                </a:schemeClr>
              </a:solidFill>
              <a:latin typeface="Concourse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61845"/>
            <a:ext cx="10515600" cy="371511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oncourse" pitchFamily="50" charset="0"/>
              </a:rPr>
              <a:t>Create an application  that works as a debt manager or an I-Owe-You.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oncourse" pitchFamily="50" charset="0"/>
              </a:rPr>
              <a:t>The target devices for this application are those with the Android 5.0+ operating systems.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oncourse" pitchFamily="50" charset="0"/>
              </a:rPr>
              <a:t>The database management software it uses is SQLite and MySQL.</a:t>
            </a:r>
          </a:p>
          <a:p>
            <a:pPr marL="0" indent="0">
              <a:buNone/>
            </a:pPr>
            <a:endParaRPr lang="en-IN" dirty="0">
              <a:solidFill>
                <a:schemeClr val="bg1">
                  <a:lumMod val="85000"/>
                </a:schemeClr>
              </a:solidFill>
              <a:latin typeface="Concours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79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oncourse" pitchFamily="50" charset="0"/>
              </a:rPr>
              <a:t>Platforms and Technologies used</a:t>
            </a:r>
            <a:endParaRPr lang="en-IN" b="1" dirty="0">
              <a:solidFill>
                <a:schemeClr val="bg1">
                  <a:lumMod val="85000"/>
                </a:schemeClr>
              </a:solidFill>
              <a:latin typeface="Concourse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96085"/>
            <a:ext cx="10515600" cy="371511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oncourse" pitchFamily="50" charset="0"/>
              </a:rPr>
              <a:t>SQLite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oncourse" pitchFamily="50" charset="0"/>
              </a:rPr>
              <a:t>Android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oncourse" pitchFamily="50" charset="0"/>
              </a:rPr>
              <a:t>XML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oncourse" pitchFamily="50" charset="0"/>
              </a:rPr>
              <a:t>PHP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oncourse" pitchFamily="50" charset="0"/>
              </a:rPr>
              <a:t>Java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oncourse" pitchFamily="50" charset="0"/>
              </a:rPr>
              <a:t>MySQL</a:t>
            </a:r>
            <a:endParaRPr lang="en-IN" dirty="0">
              <a:solidFill>
                <a:schemeClr val="bg1">
                  <a:lumMod val="85000"/>
                </a:schemeClr>
              </a:solidFill>
              <a:latin typeface="Concours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54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oncourse" pitchFamily="50" charset="0"/>
              </a:rPr>
              <a:t>Application Features</a:t>
            </a:r>
            <a:endParaRPr lang="en-IN" b="1" dirty="0">
              <a:solidFill>
                <a:schemeClr val="bg1">
                  <a:lumMod val="85000"/>
                </a:schemeClr>
              </a:solidFill>
              <a:latin typeface="Concourse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96085"/>
            <a:ext cx="10515600" cy="3715117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oncourse" pitchFamily="50" charset="0"/>
              </a:rPr>
              <a:t>Sign up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oncourse" pitchFamily="50" charset="0"/>
              </a:rPr>
              <a:t>Login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oncourse" pitchFamily="50" charset="0"/>
              </a:rPr>
              <a:t>Transact with contacts and up-synchronize with the cloud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oncourse" pitchFamily="50" charset="0"/>
              </a:rPr>
              <a:t>Down-synchronize transactions that involve appropriate user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oncourse" pitchFamily="50" charset="0"/>
              </a:rPr>
              <a:t>Maintain login, debt and transaction information across multiple devices</a:t>
            </a:r>
            <a:endParaRPr lang="en-IN" dirty="0">
              <a:solidFill>
                <a:schemeClr val="bg1">
                  <a:lumMod val="85000"/>
                </a:schemeClr>
              </a:solidFill>
              <a:latin typeface="Concours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60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961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small" dirty="0" smtClean="0">
                <a:solidFill>
                  <a:schemeClr val="bg1">
                    <a:lumMod val="85000"/>
                  </a:schemeClr>
                </a:solidFill>
                <a:latin typeface="Concourse" pitchFamily="50" charset="0"/>
              </a:rPr>
              <a:t>Tables</a:t>
            </a:r>
            <a:endParaRPr lang="en-IN" b="1" cap="small" dirty="0">
              <a:solidFill>
                <a:schemeClr val="bg1">
                  <a:lumMod val="85000"/>
                </a:schemeClr>
              </a:solidFill>
              <a:latin typeface="Concourse" pitchFamily="50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488204"/>
            <a:ext cx="10515600" cy="619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oncourse" pitchFamily="50" charset="0"/>
              </a:rPr>
              <a:t>Debt(Locally stored on device)</a:t>
            </a:r>
            <a:endParaRPr lang="en-IN" b="1" dirty="0">
              <a:solidFill>
                <a:schemeClr val="bg1">
                  <a:lumMod val="85000"/>
                </a:schemeClr>
              </a:solidFill>
              <a:latin typeface="Concourse" pitchFamily="50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827351"/>
              </p:ext>
            </p:extLst>
          </p:nvPr>
        </p:nvGraphicFramePr>
        <p:xfrm>
          <a:off x="2102338" y="2450779"/>
          <a:ext cx="812799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0">
                <a:tc>
                  <a:txBody>
                    <a:bodyPr/>
                    <a:lstStyle/>
                    <a:p>
                      <a:r>
                        <a:rPr lang="en-US" u="sng" dirty="0" err="1" smtClean="0"/>
                        <a:t>Email_id</a:t>
                      </a:r>
                      <a:r>
                        <a:rPr lang="en-US" u="sng" dirty="0" smtClean="0"/>
                        <a:t> </a:t>
                      </a:r>
                      <a:r>
                        <a:rPr lang="en-US" u="sng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(VARCHAR(50))</a:t>
                      </a:r>
                      <a:endParaRPr lang="en-IN" u="sng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Amount  </a:t>
                      </a: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en-US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int</a:t>
                      </a: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(6))</a:t>
                      </a:r>
                      <a:endParaRPr lang="en-IN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Sync </a:t>
                      </a:r>
                      <a:r>
                        <a:rPr lang="en-US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int</a:t>
                      </a: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(1)</a:t>
                      </a:r>
                      <a:endParaRPr lang="en-IN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434275" y="3710901"/>
            <a:ext cx="5323449" cy="619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oncourse" pitchFamily="50" charset="0"/>
              </a:rPr>
              <a:t>Transaction(Local)</a:t>
            </a:r>
            <a:endParaRPr lang="en-IN" b="1" dirty="0">
              <a:solidFill>
                <a:schemeClr val="bg1">
                  <a:lumMod val="85000"/>
                </a:schemeClr>
              </a:solidFill>
              <a:latin typeface="Concourse" pitchFamily="50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067102"/>
              </p:ext>
            </p:extLst>
          </p:nvPr>
        </p:nvGraphicFramePr>
        <p:xfrm>
          <a:off x="1527519" y="4765974"/>
          <a:ext cx="9488265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653"/>
                <a:gridCol w="1897653"/>
                <a:gridCol w="1897653"/>
                <a:gridCol w="1897653"/>
                <a:gridCol w="1897653"/>
              </a:tblGrid>
              <a:tr h="0">
                <a:tc>
                  <a:txBody>
                    <a:bodyPr/>
                    <a:lstStyle/>
                    <a:p>
                      <a:r>
                        <a:rPr lang="en-US" u="none" dirty="0" err="1" smtClean="0"/>
                        <a:t>From_ID</a:t>
                      </a:r>
                      <a:r>
                        <a:rPr lang="en-US" u="none" dirty="0" smtClean="0"/>
                        <a:t> </a:t>
                      </a:r>
                      <a:r>
                        <a:rPr lang="en-US" u="sng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(VARCHAR(50))</a:t>
                      </a:r>
                      <a:endParaRPr lang="en-IN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 err="1" smtClean="0"/>
                        <a:t>To_ID</a:t>
                      </a:r>
                      <a:r>
                        <a:rPr lang="en-US" u="none" dirty="0" smtClean="0"/>
                        <a:t>  </a:t>
                      </a:r>
                      <a:r>
                        <a:rPr lang="en-US" u="sng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(VARCHAR(50))</a:t>
                      </a:r>
                      <a:endParaRPr lang="en-IN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Amount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en-US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int</a:t>
                      </a: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(6))</a:t>
                      </a:r>
                      <a:endParaRPr lang="en-IN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Sync</a:t>
                      </a:r>
                    </a:p>
                    <a:p>
                      <a:r>
                        <a:rPr lang="en-US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int</a:t>
                      </a: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(1)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Timestamp</a:t>
                      </a:r>
                    </a:p>
                    <a:p>
                      <a:r>
                        <a:rPr lang="en-US" b="1" u="non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DATETIME</a:t>
                      </a:r>
                      <a:endParaRPr lang="en-IN" b="1" u="none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31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961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small" dirty="0" smtClean="0">
                <a:solidFill>
                  <a:schemeClr val="bg1">
                    <a:lumMod val="85000"/>
                  </a:schemeClr>
                </a:solidFill>
                <a:latin typeface="Concourse" pitchFamily="50" charset="0"/>
              </a:rPr>
              <a:t>Tables</a:t>
            </a:r>
            <a:endParaRPr lang="en-IN" b="1" cap="small" dirty="0">
              <a:solidFill>
                <a:schemeClr val="bg1">
                  <a:lumMod val="85000"/>
                </a:schemeClr>
              </a:solidFill>
              <a:latin typeface="Concourse" pitchFamily="50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25415" y="1134170"/>
            <a:ext cx="10228385" cy="619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oncourse" pitchFamily="50" charset="0"/>
              </a:rPr>
              <a:t>Transaction(Online)</a:t>
            </a:r>
            <a:endParaRPr lang="en-IN" b="1" dirty="0">
              <a:solidFill>
                <a:schemeClr val="bg1">
                  <a:lumMod val="85000"/>
                </a:schemeClr>
              </a:solidFill>
              <a:latin typeface="Concourse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554" y="2018598"/>
            <a:ext cx="6499274" cy="23173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415" y="4863894"/>
            <a:ext cx="7335495" cy="10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5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961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small" dirty="0" smtClean="0">
                <a:solidFill>
                  <a:schemeClr val="bg1">
                    <a:lumMod val="85000"/>
                  </a:schemeClr>
                </a:solidFill>
                <a:latin typeface="Concourse" pitchFamily="50" charset="0"/>
              </a:rPr>
              <a:t>Tables</a:t>
            </a:r>
            <a:endParaRPr lang="en-IN" b="1" cap="small" dirty="0">
              <a:solidFill>
                <a:schemeClr val="bg1">
                  <a:lumMod val="85000"/>
                </a:schemeClr>
              </a:solidFill>
              <a:latin typeface="Concourse" pitchFamily="50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038034"/>
            <a:ext cx="10515600" cy="619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oncourse" pitchFamily="50" charset="0"/>
              </a:rPr>
              <a:t>User(online)</a:t>
            </a:r>
            <a:endParaRPr lang="en-IN" b="1" dirty="0">
              <a:solidFill>
                <a:schemeClr val="bg1">
                  <a:lumMod val="85000"/>
                </a:schemeClr>
              </a:solidFill>
              <a:latin typeface="Concourse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119" y="4698901"/>
            <a:ext cx="6923899" cy="998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932" y="1957753"/>
            <a:ext cx="6576645" cy="21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7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961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small" dirty="0" smtClean="0">
                <a:solidFill>
                  <a:schemeClr val="bg1">
                    <a:lumMod val="85000"/>
                  </a:schemeClr>
                </a:solidFill>
                <a:latin typeface="Concourse" pitchFamily="50" charset="0"/>
              </a:rPr>
              <a:t>Tables</a:t>
            </a:r>
            <a:endParaRPr lang="en-IN" b="1" cap="small" dirty="0">
              <a:solidFill>
                <a:schemeClr val="bg1">
                  <a:lumMod val="85000"/>
                </a:schemeClr>
              </a:solidFill>
              <a:latin typeface="Concourse" pitchFamily="50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038034"/>
            <a:ext cx="10515600" cy="619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oncourse" pitchFamily="50" charset="0"/>
              </a:rPr>
              <a:t>Login(online)</a:t>
            </a:r>
            <a:endParaRPr lang="en-IN" b="1" dirty="0">
              <a:solidFill>
                <a:schemeClr val="bg1">
                  <a:lumMod val="85000"/>
                </a:schemeClr>
              </a:solidFill>
              <a:latin typeface="Concourse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142" y="2077548"/>
            <a:ext cx="6431078" cy="1326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185" y="4065564"/>
            <a:ext cx="4243222" cy="106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1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1038034"/>
            <a:ext cx="10515600" cy="619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oncourse" pitchFamily="50" charset="0"/>
              </a:rPr>
              <a:t>Signup</a:t>
            </a:r>
            <a:endParaRPr lang="en-IN" b="1" dirty="0">
              <a:solidFill>
                <a:schemeClr val="bg1">
                  <a:lumMod val="85000"/>
                </a:schemeClr>
              </a:solidFill>
              <a:latin typeface="Concourse" pitchFamily="50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365125"/>
            <a:ext cx="10515600" cy="619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small" smtClean="0">
                <a:solidFill>
                  <a:schemeClr val="bg1">
                    <a:lumMod val="85000"/>
                  </a:schemeClr>
                </a:solidFill>
                <a:latin typeface="Concourse" pitchFamily="50" charset="0"/>
              </a:rPr>
              <a:t>Deployment</a:t>
            </a:r>
            <a:endParaRPr lang="en-IN" b="1" cap="small" dirty="0">
              <a:solidFill>
                <a:schemeClr val="bg1">
                  <a:lumMod val="85000"/>
                </a:schemeClr>
              </a:solidFill>
              <a:latin typeface="Concourse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253" y="2125912"/>
            <a:ext cx="2289884" cy="407090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20848277">
            <a:off x="2733815" y="4346917"/>
            <a:ext cx="5542671" cy="675249"/>
          </a:xfrm>
          <a:prstGeom prst="rightArrow">
            <a:avLst>
              <a:gd name="adj1" fmla="val 2469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4627200" y="2436412"/>
            <a:ext cx="27994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ncourse" pitchFamily="50" charset="0"/>
              </a:rPr>
              <a:t>If no other user with same name exists, creates a user when connected to the internet, updates user in online table</a:t>
            </a:r>
          </a:p>
          <a:p>
            <a:r>
              <a:rPr lang="en-US" dirty="0" smtClean="0">
                <a:solidFill>
                  <a:schemeClr val="bg1"/>
                </a:solidFill>
                <a:latin typeface="Concourse" pitchFamily="50" charset="0"/>
              </a:rPr>
              <a:t>Redirects to login page</a:t>
            </a:r>
            <a:endParaRPr lang="en-IN" dirty="0">
              <a:solidFill>
                <a:schemeClr val="bg1"/>
              </a:solidFill>
              <a:latin typeface="Concourse" pitchFamily="50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021" y="2125912"/>
            <a:ext cx="2322930" cy="412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5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278</Words>
  <Application>Microsoft Office PowerPoint</Application>
  <PresentationFormat>Widescreen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 Light</vt:lpstr>
      <vt:lpstr>Concourse</vt:lpstr>
      <vt:lpstr>Calibri</vt:lpstr>
      <vt:lpstr>Office Theme</vt:lpstr>
      <vt:lpstr>PowerPoint Presentation</vt:lpstr>
      <vt:lpstr>Project Statement</vt:lpstr>
      <vt:lpstr>Platforms and Technologies used</vt:lpstr>
      <vt:lpstr>Application Features</vt:lpstr>
      <vt:lpstr>Tables</vt:lpstr>
      <vt:lpstr>Tables</vt:lpstr>
      <vt:lpstr>Tables</vt:lpstr>
      <vt:lpstr>Tables</vt:lpstr>
      <vt:lpstr>PowerPoint Presentation</vt:lpstr>
      <vt:lpstr>PowerPoint Presentation</vt:lpstr>
      <vt:lpstr>PowerPoint Presentation</vt:lpstr>
      <vt:lpstr>PowerPoint Presentation</vt:lpstr>
      <vt:lpstr>Deployment</vt:lpstr>
      <vt:lpstr>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Vedant Chakravarthy</dc:creator>
  <cp:lastModifiedBy>Vedant Chakravarthy</cp:lastModifiedBy>
  <cp:revision>15</cp:revision>
  <dcterms:created xsi:type="dcterms:W3CDTF">2016-04-20T17:28:04Z</dcterms:created>
  <dcterms:modified xsi:type="dcterms:W3CDTF">2016-04-21T03:27:10Z</dcterms:modified>
</cp:coreProperties>
</file>